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0" r:id="rId4"/>
    <p:sldId id="278" r:id="rId5"/>
    <p:sldId id="277" r:id="rId6"/>
    <p:sldId id="280" r:id="rId7"/>
    <p:sldId id="279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446E-3DAA-4A7B-92B9-06BFC992A5D8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0EB8-0793-4046-884F-E851A4279D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194" y="2420888"/>
            <a:ext cx="8998806" cy="2649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</a:t>
            </a:r>
            <a:r>
              <a:rPr lang="ru-RU" sz="4000" b="1" dirty="0" smtClean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академии: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 smtClean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Преподаватели – участники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 smtClean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 Отечественной войны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60440"/>
            <a:ext cx="2339643" cy="22267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6" y="476672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36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1095"/>
            <a:ext cx="1574086" cy="1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3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66000"/>
                    </a14:imgEffect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36000"/>
              </a:schemeClr>
            </a:glow>
          </a:effectLst>
        </p:spPr>
      </p:pic>
      <p:pic>
        <p:nvPicPr>
          <p:cNvPr id="2" name="Рисунок 1" descr="staraya-bumaga-102.jpg"/>
          <p:cNvPicPr>
            <a:picLocks noChangeAspect="1"/>
          </p:cNvPicPr>
          <p:nvPr/>
        </p:nvPicPr>
        <p:blipFill>
          <a:blip r:embed="rId4"/>
          <a:srcRect l="48521" r="2663"/>
          <a:stretch>
            <a:fillRect/>
          </a:stretch>
        </p:blipFill>
        <p:spPr>
          <a:xfrm>
            <a:off x="4121494" y="1014717"/>
            <a:ext cx="4714876" cy="547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https://rbsmi.ru/upload/iblock/833/8330d8b81aa0cfaf93b19636f884c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21494" y="1158625"/>
            <a:ext cx="4714876" cy="51993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300" b="1" dirty="0">
                <a:latin typeface="Arial Black" pitchFamily="34" charset="0"/>
                <a:ea typeface="MS Mincho" pitchFamily="49" charset="-128"/>
              </a:rPr>
              <a:t>Яблокова </a:t>
            </a:r>
            <a:endParaRPr lang="en-US" sz="4300" b="1" dirty="0" smtClean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4300" b="1" dirty="0" smtClean="0">
                <a:latin typeface="Arial Black" pitchFamily="34" charset="0"/>
                <a:ea typeface="MS Mincho" pitchFamily="49" charset="-128"/>
              </a:rPr>
              <a:t>Евгения Андреевна</a:t>
            </a:r>
            <a:endParaRPr lang="en-US" sz="4300" b="1" dirty="0" smtClean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2500" b="1" dirty="0">
                <a:latin typeface="Arial Black" pitchFamily="34" charset="0"/>
                <a:ea typeface="MS Mincho" pitchFamily="49" charset="-128"/>
              </a:rPr>
              <a:t>Ассистент кафедры </a:t>
            </a:r>
            <a:endParaRPr lang="ru-RU" sz="2500" b="1" dirty="0" smtClean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2500" b="1" dirty="0" smtClean="0">
                <a:latin typeface="Arial Black" pitchFamily="34" charset="0"/>
                <a:ea typeface="MS Mincho" pitchFamily="49" charset="-128"/>
              </a:rPr>
              <a:t>марксизма-ленинизма</a:t>
            </a:r>
            <a:endParaRPr lang="en-US" sz="2500" b="1" dirty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500" b="1" dirty="0"/>
              <a:t> </a:t>
            </a:r>
            <a:r>
              <a:rPr lang="ru-RU" sz="2500" b="1" dirty="0"/>
              <a:t>В апреле 1943г. ушла добровольцем на фронт, служила в качестве санинструктора и наводчика 45-миллиметровой противотанковой пушки 25-го стрелкового полка 44-й Краснознаменной дивизии. Затем переведена в 122-й стрелковый полк радистом, топографом и старшим вычислителем топографического взвода. С этим полком до конца войны участвовала в боевых действиях на </a:t>
            </a:r>
            <a:r>
              <a:rPr lang="ru-RU" sz="2500" b="1" dirty="0" err="1"/>
              <a:t>Волховском</a:t>
            </a:r>
            <a:r>
              <a:rPr lang="ru-RU" sz="2500" b="1" dirty="0"/>
              <a:t>, Ленинградской, 1-м, 2-м, 3-м Прибалтийских фронтах.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93" y="6464146"/>
            <a:ext cx="899880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академии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2" y="70932"/>
            <a:ext cx="772972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1" y="0"/>
            <a:ext cx="1217372" cy="1158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4261" y="154017"/>
            <a:ext cx="259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5575" y="5157639"/>
            <a:ext cx="3684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Яблокова Евгения Андреевна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1940-е гг.,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ПГФА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10"/>
          <a:stretch/>
        </p:blipFill>
        <p:spPr bwMode="auto">
          <a:xfrm>
            <a:off x="797289" y="1162673"/>
            <a:ext cx="2559943" cy="3994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235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staraya-bumaga-102.jpg"/>
          <p:cNvPicPr>
            <a:picLocks noChangeAspect="1"/>
          </p:cNvPicPr>
          <p:nvPr/>
        </p:nvPicPr>
        <p:blipFill>
          <a:blip r:embed="rId4"/>
          <a:srcRect l="48521" r="2663"/>
          <a:stretch>
            <a:fillRect/>
          </a:stretch>
        </p:blipFill>
        <p:spPr>
          <a:xfrm>
            <a:off x="3928235" y="941186"/>
            <a:ext cx="4714876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8" name="AutoShape 2" descr="https://rbsmi.ru/upload/iblock/833/8330d8b81aa0cfaf93b19636f884c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028129" y="1221751"/>
            <a:ext cx="4535364" cy="51200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Arial Black" pitchFamily="34" charset="0"/>
                <a:ea typeface="MS Mincho" pitchFamily="49" charset="-128"/>
              </a:rPr>
              <a:t>Шкляев </a:t>
            </a:r>
            <a:endParaRPr lang="ru-RU" sz="3600" b="1" dirty="0" smtClean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Arial Black" pitchFamily="34" charset="0"/>
                <a:ea typeface="MS Mincho" pitchFamily="49" charset="-128"/>
              </a:rPr>
              <a:t>Владимир </a:t>
            </a:r>
            <a:r>
              <a:rPr lang="ru-RU" sz="3600" b="1" dirty="0">
                <a:latin typeface="Arial Black" pitchFamily="34" charset="0"/>
                <a:ea typeface="MS Mincho" pitchFamily="49" charset="-128"/>
              </a:rPr>
              <a:t>Сергеевич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Arial Black" pitchFamily="34" charset="0"/>
                <a:ea typeface="MS Mincho" pitchFamily="49" charset="-128"/>
              </a:rPr>
              <a:t>Директор </a:t>
            </a:r>
            <a:r>
              <a:rPr lang="ru-RU" sz="2600" b="1" dirty="0">
                <a:latin typeface="Arial Black" pitchFamily="34" charset="0"/>
                <a:ea typeface="MS Mincho" pitchFamily="49" charset="-128"/>
              </a:rPr>
              <a:t>Молотовского </a:t>
            </a:r>
            <a:r>
              <a:rPr lang="ru-RU" sz="2600" b="1" dirty="0" smtClean="0">
                <a:latin typeface="Arial Black" pitchFamily="34" charset="0"/>
                <a:ea typeface="MS Mincho" pitchFamily="49" charset="-128"/>
              </a:rPr>
              <a:t>фармацевтического института (1954-1963)</a:t>
            </a:r>
            <a:endParaRPr lang="ru-RU" sz="2600" b="1" dirty="0">
              <a:latin typeface="Arial Black" pitchFamily="34" charset="0"/>
              <a:ea typeface="MS Mincho" pitchFamily="49" charset="-128"/>
            </a:endParaRPr>
          </a:p>
          <a:p>
            <a:pPr algn="ctr">
              <a:buNone/>
            </a:pPr>
            <a:endParaRPr lang="ru-RU" sz="2600" b="1" dirty="0">
              <a:latin typeface="Arial Black" pitchFamily="34" charset="0"/>
              <a:ea typeface="MS Mincho" pitchFamily="49" charset="-128"/>
            </a:endParaRPr>
          </a:p>
          <a:p>
            <a:pPr algn="ctr">
              <a:buNone/>
            </a:pPr>
            <a:r>
              <a:rPr lang="ru-RU" sz="2400" b="1" dirty="0"/>
              <a:t>В </a:t>
            </a:r>
            <a:r>
              <a:rPr lang="ru-RU" sz="2400" b="1" dirty="0" smtClean="0"/>
              <a:t>1939 году </a:t>
            </a:r>
            <a:r>
              <a:rPr lang="ru-RU" sz="2400" b="1" dirty="0"/>
              <a:t>был призван на военную службу и направлен на Дальний Восток в Маньчжурию, где прошел путь от рядового до старшего лейтенанта, командира </a:t>
            </a:r>
            <a:r>
              <a:rPr lang="ru-RU" sz="2400" b="1" dirty="0" smtClean="0"/>
              <a:t>артиллерийской дивизии </a:t>
            </a:r>
            <a:r>
              <a:rPr lang="ru-RU" sz="2400" b="1" dirty="0"/>
              <a:t>105-го артиллерийского полка. Участник боев с Японией. Владимир Сергеевич награжден орденом Отечественной войны II степени, медалями «За победу над Японией</a:t>
            </a:r>
            <a:r>
              <a:rPr lang="ru-RU" sz="2400" b="1" dirty="0" smtClean="0"/>
              <a:t>»</a:t>
            </a:r>
            <a:endParaRPr lang="ru-RU" sz="2400" b="1" dirty="0"/>
          </a:p>
          <a:p>
            <a:pPr algn="ctr">
              <a:buNone/>
            </a:pPr>
            <a:endParaRPr lang="ru-RU" sz="2600" b="1" dirty="0" smtClean="0"/>
          </a:p>
          <a:p>
            <a:pPr algn="ctr">
              <a:buNone/>
            </a:pPr>
            <a:endParaRPr lang="ru-RU" sz="2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93" y="6464146"/>
            <a:ext cx="899880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академии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2" y="70932"/>
            <a:ext cx="772972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28"/>
          <a:stretch/>
        </p:blipFill>
        <p:spPr bwMode="auto">
          <a:xfrm>
            <a:off x="848252" y="1099902"/>
            <a:ext cx="2751520" cy="415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22323" y="5250459"/>
            <a:ext cx="2691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Шкляев Владимир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Сергеевич, 1940-е гг., Музей ПГФА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1" y="0"/>
            <a:ext cx="1217372" cy="11586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64261" y="154017"/>
            <a:ext cx="259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66000"/>
                    </a14:imgEffect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36000"/>
              </a:schemeClr>
            </a:glow>
          </a:effectLst>
        </p:spPr>
      </p:pic>
      <p:pic>
        <p:nvPicPr>
          <p:cNvPr id="2" name="Рисунок 1" descr="staraya-bumaga-102.jpg"/>
          <p:cNvPicPr>
            <a:picLocks noChangeAspect="1"/>
          </p:cNvPicPr>
          <p:nvPr/>
        </p:nvPicPr>
        <p:blipFill>
          <a:blip r:embed="rId4"/>
          <a:srcRect l="48521" r="2663"/>
          <a:stretch>
            <a:fillRect/>
          </a:stretch>
        </p:blipFill>
        <p:spPr>
          <a:xfrm>
            <a:off x="4121494" y="1014717"/>
            <a:ext cx="4714876" cy="5334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https://rbsmi.ru/upload/iblock/833/8330d8b81aa0cfaf93b19636f884c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21494" y="1135854"/>
            <a:ext cx="4714876" cy="52135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700" b="1" dirty="0">
                <a:latin typeface="Arial Black" pitchFamily="34" charset="0"/>
                <a:ea typeface="MS Mincho" pitchFamily="49" charset="-128"/>
              </a:rPr>
              <a:t>Фридман </a:t>
            </a:r>
            <a:endParaRPr lang="ru-RU" sz="4700" b="1" dirty="0" smtClean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4700" b="1" dirty="0" err="1" smtClean="0">
                <a:latin typeface="Arial Black" pitchFamily="34" charset="0"/>
                <a:ea typeface="MS Mincho" pitchFamily="49" charset="-128"/>
              </a:rPr>
              <a:t>Евсей</a:t>
            </a:r>
            <a:r>
              <a:rPr lang="ru-RU" sz="4700" b="1" dirty="0" smtClean="0">
                <a:latin typeface="Arial Black" pitchFamily="34" charset="0"/>
                <a:ea typeface="MS Mincho" pitchFamily="49" charset="-128"/>
              </a:rPr>
              <a:t> </a:t>
            </a:r>
            <a:r>
              <a:rPr lang="ru-RU" sz="4700" b="1" dirty="0">
                <a:latin typeface="Arial Black" pitchFamily="34" charset="0"/>
                <a:ea typeface="MS Mincho" pitchFamily="49" charset="-128"/>
              </a:rPr>
              <a:t>Моисеевич</a:t>
            </a:r>
          </a:p>
          <a:p>
            <a:pPr marL="0" indent="0" algn="ctr">
              <a:buNone/>
            </a:pPr>
            <a:r>
              <a:rPr lang="ru-RU" sz="2300" b="1" dirty="0" smtClean="0">
                <a:latin typeface="Arial Black" pitchFamily="34" charset="0"/>
                <a:ea typeface="MS Mincho" pitchFamily="49" charset="-128"/>
              </a:rPr>
              <a:t>Декан </a:t>
            </a:r>
            <a:r>
              <a:rPr lang="ru-RU" sz="2300" b="1" dirty="0">
                <a:latin typeface="Arial Black" pitchFamily="34" charset="0"/>
                <a:ea typeface="MS Mincho" pitchFamily="49" charset="-128"/>
              </a:rPr>
              <a:t>фармацевтического факультета медицинского </a:t>
            </a:r>
            <a:r>
              <a:rPr lang="ru-RU" sz="2300" b="1" dirty="0" smtClean="0">
                <a:latin typeface="Arial Black" pitchFamily="34" charset="0"/>
                <a:ea typeface="MS Mincho" pitchFamily="49" charset="-128"/>
              </a:rPr>
              <a:t>института (1934-35г.); </a:t>
            </a:r>
            <a:r>
              <a:rPr lang="ru-RU" sz="2300" b="1" dirty="0">
                <a:latin typeface="Arial Black" pitchFamily="34" charset="0"/>
                <a:ea typeface="MS Mincho" pitchFamily="49" charset="-128"/>
              </a:rPr>
              <a:t>преподаватель латинского языка фармацевтического </a:t>
            </a:r>
            <a:r>
              <a:rPr lang="ru-RU" sz="2300" b="1" dirty="0" smtClean="0">
                <a:latin typeface="Arial Black" pitchFamily="34" charset="0"/>
                <a:ea typeface="MS Mincho" pitchFamily="49" charset="-128"/>
              </a:rPr>
              <a:t>института (1946г.)</a:t>
            </a:r>
            <a:endParaRPr lang="ru-RU" sz="2300" b="1" dirty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endParaRPr lang="ru-RU" sz="1400" b="1" dirty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2500" b="1" dirty="0" smtClean="0"/>
              <a:t>В </a:t>
            </a:r>
            <a:r>
              <a:rPr lang="ru-RU" sz="2500" b="1" dirty="0"/>
              <a:t>августе 1941г. вновь был мобилизован </a:t>
            </a:r>
            <a:r>
              <a:rPr lang="ru-RU" sz="2500" b="1" dirty="0" err="1"/>
              <a:t>Кагановическим</a:t>
            </a:r>
            <a:r>
              <a:rPr lang="ru-RU" sz="2500" b="1" dirty="0"/>
              <a:t> РВК в ряды РККА и назначен начальником аптеки эвакогоспиталей № 2559 и № 2560, находящихся в г. Молотове. </a:t>
            </a:r>
            <a:r>
              <a:rPr lang="ru-RU" sz="2500" b="1" dirty="0" smtClean="0"/>
              <a:t>Проработал </a:t>
            </a:r>
            <a:r>
              <a:rPr lang="ru-RU" sz="2500" b="1" dirty="0"/>
              <a:t>в этой должности до ноября </a:t>
            </a:r>
            <a:r>
              <a:rPr lang="ru-RU" sz="2500" b="1" dirty="0" smtClean="0"/>
              <a:t>1945г.</a:t>
            </a:r>
            <a:endParaRPr lang="ru-RU" sz="2900" b="1" dirty="0">
              <a:latin typeface="Arial Black" pitchFamily="34" charset="0"/>
              <a:ea typeface="MS Mincho" pitchFamily="49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93" y="6464146"/>
            <a:ext cx="899880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академии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2" y="70932"/>
            <a:ext cx="772972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1" y="0"/>
            <a:ext cx="1217372" cy="1158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4261" y="154017"/>
            <a:ext cx="259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92"/>
          <a:stretch/>
        </p:blipFill>
        <p:spPr bwMode="auto">
          <a:xfrm>
            <a:off x="822323" y="1468120"/>
            <a:ext cx="2728182" cy="3988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496469" y="5508320"/>
            <a:ext cx="337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Фридман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Евсей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Моисеевич, 1950-е гг., Музей ПГФА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66000"/>
                    </a14:imgEffect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36000"/>
              </a:schemeClr>
            </a:glow>
          </a:effectLst>
        </p:spPr>
      </p:pic>
      <p:pic>
        <p:nvPicPr>
          <p:cNvPr id="2" name="Рисунок 1" descr="staraya-bumaga-102.jpg"/>
          <p:cNvPicPr>
            <a:picLocks noChangeAspect="1"/>
          </p:cNvPicPr>
          <p:nvPr/>
        </p:nvPicPr>
        <p:blipFill>
          <a:blip r:embed="rId4"/>
          <a:srcRect l="48521" r="2663"/>
          <a:stretch>
            <a:fillRect/>
          </a:stretch>
        </p:blipFill>
        <p:spPr>
          <a:xfrm>
            <a:off x="4121494" y="1014717"/>
            <a:ext cx="4714876" cy="552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https://rbsmi.ru/upload/iblock/833/8330d8b81aa0cfaf93b19636f884c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21494" y="1135854"/>
            <a:ext cx="4714876" cy="344527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900" b="1" dirty="0" err="1">
                <a:latin typeface="Arial Black" pitchFamily="34" charset="0"/>
                <a:ea typeface="MS Mincho" pitchFamily="49" charset="-128"/>
              </a:rPr>
              <a:t>Креймер</a:t>
            </a:r>
            <a:r>
              <a:rPr lang="ru-RU" sz="3900" b="1" dirty="0">
                <a:latin typeface="Arial Black" pitchFamily="34" charset="0"/>
                <a:ea typeface="MS Mincho" pitchFamily="49" charset="-128"/>
              </a:rPr>
              <a:t> </a:t>
            </a:r>
            <a:endParaRPr lang="ru-RU" sz="3900" b="1" dirty="0" smtClean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3900" b="1" dirty="0" smtClean="0">
                <a:latin typeface="Arial Black" pitchFamily="34" charset="0"/>
                <a:ea typeface="MS Mincho" pitchFamily="49" charset="-128"/>
              </a:rPr>
              <a:t>Арон </a:t>
            </a:r>
            <a:r>
              <a:rPr lang="ru-RU" sz="3900" b="1" dirty="0">
                <a:latin typeface="Arial Black" pitchFamily="34" charset="0"/>
                <a:ea typeface="MS Mincho" pitchFamily="49" charset="-128"/>
              </a:rPr>
              <a:t>Матвеевич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Arial Black" pitchFamily="34" charset="0"/>
                <a:ea typeface="MS Mincho" pitchFamily="49" charset="-128"/>
              </a:rPr>
              <a:t>Директор </a:t>
            </a:r>
            <a:r>
              <a:rPr lang="ru-RU" sz="2400" b="1" dirty="0">
                <a:latin typeface="Arial Black" pitchFamily="34" charset="0"/>
                <a:ea typeface="MS Mincho" pitchFamily="49" charset="-128"/>
              </a:rPr>
              <a:t>Пермского фармацевтического </a:t>
            </a:r>
            <a:r>
              <a:rPr lang="ru-RU" sz="2400" b="1" dirty="0" smtClean="0">
                <a:latin typeface="Arial Black" pitchFamily="34" charset="0"/>
                <a:ea typeface="MS Mincho" pitchFamily="49" charset="-128"/>
              </a:rPr>
              <a:t>института (1937-1940)</a:t>
            </a:r>
            <a:endParaRPr lang="ru-RU" sz="2400" b="1" dirty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endParaRPr lang="ru-RU" sz="2600" b="1" dirty="0"/>
          </a:p>
          <a:p>
            <a:pPr marL="0" indent="0" algn="ctr">
              <a:buNone/>
            </a:pPr>
            <a:r>
              <a:rPr lang="ru-RU" sz="2500" b="1" dirty="0"/>
              <a:t>В июле 1941г. был призван в ряды РККА Харьковским ГВК. С 1 августа 1941г. служил начальником аптеки эвакогоспиталя № 3332 полевого эвакопункта № 123-го Белорусского фронта в звании капитана медицинской службы. До конца 1943г. эвакогоспиталь № 3332 входил в состав Западного и Центрального фронта и дислоцировался в районе городов Ногинск, Волоколамск, Ржев. Больше года госпиталь базировался в г. Сычевка Смоленской области</a:t>
            </a:r>
            <a:r>
              <a:rPr lang="ru-RU" sz="2500" b="1" dirty="0" smtClean="0"/>
              <a:t>.</a:t>
            </a:r>
            <a:endParaRPr lang="ru-RU" sz="25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93" y="6464146"/>
            <a:ext cx="899880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академии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2" y="70932"/>
            <a:ext cx="772972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1" y="0"/>
            <a:ext cx="1217372" cy="1158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4261" y="154017"/>
            <a:ext cx="259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6469" y="5508320"/>
            <a:ext cx="337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Креймер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Арон Матвеевич, 19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0-е гг., Музей ПГФА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4550" y="481734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«Сконструировал перегонный куб для получения дистиллированной воды производительностью в десять раз больше, чем имел госпиталь до этого, при незначительном увеличении топлива, что значительно улучшило условия работы операционного-перевязочного блока. Значительно снизил расход перевязочного материала…»</a:t>
            </a:r>
            <a:endParaRPr lang="ru-RU" sz="1400" i="1" dirty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4"/>
          <a:stretch/>
        </p:blipFill>
        <p:spPr bwMode="auto">
          <a:xfrm>
            <a:off x="887743" y="1552166"/>
            <a:ext cx="2597341" cy="378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271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66000"/>
                    </a14:imgEffect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36000"/>
              </a:schemeClr>
            </a:glow>
          </a:effectLst>
        </p:spPr>
      </p:pic>
      <p:pic>
        <p:nvPicPr>
          <p:cNvPr id="2" name="Рисунок 1" descr="staraya-bumaga-102.jpg"/>
          <p:cNvPicPr>
            <a:picLocks noChangeAspect="1"/>
          </p:cNvPicPr>
          <p:nvPr/>
        </p:nvPicPr>
        <p:blipFill>
          <a:blip r:embed="rId4"/>
          <a:srcRect l="48521" r="2663"/>
          <a:stretch>
            <a:fillRect/>
          </a:stretch>
        </p:blipFill>
        <p:spPr>
          <a:xfrm>
            <a:off x="4121494" y="1014717"/>
            <a:ext cx="4714876" cy="5416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https://rbsmi.ru/upload/iblock/833/8330d8b81aa0cfaf93b19636f884c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21494" y="1135854"/>
            <a:ext cx="4714876" cy="41789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b="1" dirty="0" err="1">
                <a:latin typeface="Arial Black" pitchFamily="34" charset="0"/>
                <a:ea typeface="MS Mincho" pitchFamily="49" charset="-128"/>
              </a:rPr>
              <a:t>Миндлин</a:t>
            </a:r>
            <a:r>
              <a:rPr lang="ru-RU" sz="3300" b="1" dirty="0">
                <a:latin typeface="Arial Black" pitchFamily="34" charset="0"/>
                <a:ea typeface="MS Mincho" pitchFamily="49" charset="-128"/>
              </a:rPr>
              <a:t> Моисей </a:t>
            </a:r>
            <a:r>
              <a:rPr lang="ru-RU" sz="3300" b="1" dirty="0" err="1">
                <a:latin typeface="Arial Black" pitchFamily="34" charset="0"/>
                <a:ea typeface="MS Mincho" pitchFamily="49" charset="-128"/>
              </a:rPr>
              <a:t>Зильманович</a:t>
            </a:r>
            <a:endParaRPr lang="ru-RU" sz="3300" b="1" dirty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Arial Black" pitchFamily="34" charset="0"/>
                <a:ea typeface="MS Mincho" pitchFamily="49" charset="-128"/>
              </a:rPr>
              <a:t>Заведующий </a:t>
            </a:r>
            <a:r>
              <a:rPr lang="ru-RU" sz="2400" b="1" dirty="0">
                <a:latin typeface="Arial Black" pitchFamily="34" charset="0"/>
                <a:ea typeface="MS Mincho" pitchFamily="49" charset="-128"/>
              </a:rPr>
              <a:t>кафедрой </a:t>
            </a:r>
            <a:r>
              <a:rPr lang="ru-RU" sz="2400" b="1" dirty="0" smtClean="0">
                <a:latin typeface="Arial Black" pitchFamily="34" charset="0"/>
                <a:ea typeface="MS Mincho" pitchFamily="49" charset="-128"/>
              </a:rPr>
              <a:t>фармакогнозии (1953-1959)</a:t>
            </a:r>
            <a:endParaRPr lang="ru-RU" sz="2400" b="1" dirty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endParaRPr lang="ru-RU" sz="2600" b="1" dirty="0"/>
          </a:p>
          <a:p>
            <a:pPr marL="0" indent="0" algn="ctr">
              <a:buNone/>
            </a:pPr>
            <a:r>
              <a:rPr lang="ru-RU" sz="2600" b="1" dirty="0"/>
              <a:t>В апреле 1943г. был призван в ряды РККА и назначен начальником склада № 1907 2-го Украинского фронта, а позже аналитиком санитарно-эпидемической лаборатории № </a:t>
            </a:r>
            <a:r>
              <a:rPr lang="ru-RU" sz="2600" b="1" dirty="0" smtClean="0"/>
              <a:t>263. </a:t>
            </a:r>
            <a:endParaRPr lang="ru-RU" sz="2600" b="1" dirty="0"/>
          </a:p>
          <a:p>
            <a:pPr marL="0" indent="0" algn="ctr">
              <a:buNone/>
            </a:pPr>
            <a:r>
              <a:rPr lang="ru-RU" sz="2600" b="1" dirty="0" smtClean="0"/>
              <a:t>Будучи направлен </a:t>
            </a:r>
            <a:r>
              <a:rPr lang="ru-RU" sz="2600" b="1" dirty="0"/>
              <a:t>на алкалоидный завод на территории Венгрии, Моисей </a:t>
            </a:r>
            <a:r>
              <a:rPr lang="ru-RU" sz="2600" b="1" dirty="0" err="1"/>
              <a:t>Зильманович</a:t>
            </a:r>
            <a:r>
              <a:rPr lang="ru-RU" sz="2600" b="1" dirty="0"/>
              <a:t> организовал в короткие сроки его </a:t>
            </a:r>
            <a:r>
              <a:rPr lang="ru-RU" sz="2600" b="1" dirty="0" smtClean="0"/>
              <a:t>пуск</a:t>
            </a:r>
            <a:r>
              <a:rPr lang="ru-RU" sz="2600" b="1" dirty="0"/>
              <a:t>.</a:t>
            </a:r>
            <a:endParaRPr lang="ru-RU" sz="2900" b="1" dirty="0">
              <a:latin typeface="Arial Black" pitchFamily="34" charset="0"/>
              <a:ea typeface="MS Mincho" pitchFamily="49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93" y="6464146"/>
            <a:ext cx="899880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академии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2" y="70932"/>
            <a:ext cx="772972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1" y="0"/>
            <a:ext cx="1217372" cy="1158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4261" y="154017"/>
            <a:ext cx="259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6469" y="5508320"/>
            <a:ext cx="3379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Миндлин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Моисей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Зильманович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1950-е гг., Музей ПГФА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7"/>
          <a:stretch/>
        </p:blipFill>
        <p:spPr bwMode="auto">
          <a:xfrm>
            <a:off x="836832" y="1368091"/>
            <a:ext cx="2520401" cy="394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58307" y="52189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«Освоил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производства и добился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кг кодеина и 50 кг морфия, что полностью обеспечило фронт в этих медикаментах»</a:t>
            </a:r>
            <a:endParaRPr lang="ru-RU" sz="2000" i="1" dirty="0">
              <a:latin typeface="Times New Roman" panose="02020603050405020304" pitchFamily="18" charset="0"/>
              <a:ea typeface="MS Mincho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66000"/>
                    </a14:imgEffect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36000"/>
              </a:schemeClr>
            </a:glow>
          </a:effectLst>
        </p:spPr>
      </p:pic>
      <p:pic>
        <p:nvPicPr>
          <p:cNvPr id="2" name="Рисунок 1" descr="staraya-bumaga-102.jpg"/>
          <p:cNvPicPr>
            <a:picLocks noChangeAspect="1"/>
          </p:cNvPicPr>
          <p:nvPr/>
        </p:nvPicPr>
        <p:blipFill>
          <a:blip r:embed="rId4"/>
          <a:srcRect l="48521" r="2663"/>
          <a:stretch>
            <a:fillRect/>
          </a:stretch>
        </p:blipFill>
        <p:spPr>
          <a:xfrm>
            <a:off x="4121494" y="1043865"/>
            <a:ext cx="4714876" cy="5491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https://rbsmi.ru/upload/iblock/833/8330d8b81aa0cfaf93b19636f884c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21494" y="1135853"/>
            <a:ext cx="4714876" cy="54317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300" b="1" dirty="0" err="1">
                <a:latin typeface="Arial Black" pitchFamily="34" charset="0"/>
                <a:ea typeface="MS Mincho" pitchFamily="49" charset="-128"/>
              </a:rPr>
              <a:t>Гросман</a:t>
            </a:r>
            <a:r>
              <a:rPr lang="ru-RU" sz="4300" b="1" dirty="0">
                <a:latin typeface="Arial Black" pitchFamily="34" charset="0"/>
                <a:ea typeface="MS Mincho" pitchFamily="49" charset="-128"/>
              </a:rPr>
              <a:t> </a:t>
            </a:r>
            <a:endParaRPr lang="ru-RU" sz="4300" b="1" dirty="0" smtClean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4300" b="1" dirty="0" smtClean="0">
                <a:latin typeface="Arial Black" pitchFamily="34" charset="0"/>
                <a:ea typeface="MS Mincho" pitchFamily="49" charset="-128"/>
              </a:rPr>
              <a:t>Юлий </a:t>
            </a:r>
            <a:r>
              <a:rPr lang="ru-RU" sz="4300" b="1" dirty="0">
                <a:latin typeface="Arial Black" pitchFamily="34" charset="0"/>
                <a:ea typeface="MS Mincho" pitchFamily="49" charset="-128"/>
              </a:rPr>
              <a:t>Семенович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Arial Black" pitchFamily="34" charset="0"/>
                <a:ea typeface="MS Mincho" pitchFamily="49" charset="-128"/>
              </a:rPr>
              <a:t>Заведующий </a:t>
            </a:r>
            <a:r>
              <a:rPr lang="ru-RU" sz="2400" b="1" dirty="0">
                <a:latin typeface="Arial Black" pitchFamily="34" charset="0"/>
                <a:ea typeface="MS Mincho" pitchFamily="49" charset="-128"/>
              </a:rPr>
              <a:t>курсом фармакологии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Arial Black" pitchFamily="34" charset="0"/>
                <a:ea typeface="MS Mincho" pitchFamily="49" charset="-128"/>
              </a:rPr>
              <a:t> (1959-1965)</a:t>
            </a:r>
            <a:endParaRPr lang="ru-RU" sz="2400" b="1" dirty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endParaRPr lang="ru-RU" sz="2600" b="1" dirty="0"/>
          </a:p>
          <a:p>
            <a:pPr marL="0" indent="0" algn="ctr">
              <a:buNone/>
            </a:pPr>
            <a:r>
              <a:rPr lang="ru-RU" sz="2500" b="1" dirty="0"/>
              <a:t>В декабре 1942г. призван Ташкентским ГВК в ряды РККА. Служил в должностях начальника лечебно-эвакуационного отдела и армейского токсиколога 69-й Армии</a:t>
            </a:r>
            <a:r>
              <a:rPr lang="ru-RU" sz="2500" b="1" dirty="0" smtClean="0"/>
              <a:t>.</a:t>
            </a:r>
            <a:r>
              <a:rPr lang="en-US" sz="2500" b="1" dirty="0" smtClean="0"/>
              <a:t> </a:t>
            </a:r>
            <a:r>
              <a:rPr lang="ru-RU" sz="2600" b="1" dirty="0" smtClean="0"/>
              <a:t>Работал </a:t>
            </a:r>
            <a:r>
              <a:rPr lang="ru-RU" sz="2600" b="1" dirty="0"/>
              <a:t>в войсках и учреждениях по санитарно-химическому обеспечению Армии в боевых операциях. </a:t>
            </a:r>
          </a:p>
          <a:p>
            <a:pPr marL="0" indent="0" algn="ctr">
              <a:buNone/>
            </a:pPr>
            <a:endParaRPr lang="ru-RU" sz="1100" b="1" dirty="0" smtClean="0"/>
          </a:p>
          <a:p>
            <a:pPr marL="0" indent="0" algn="ctr">
              <a:buNone/>
            </a:pP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боевое задание по эвакуации раненых из коллектора госпиталей района Рудно-</a:t>
            </a:r>
            <a:r>
              <a:rPr lang="ru-RU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Почекайка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он организовал весь </a:t>
            </a:r>
            <a:r>
              <a:rPr lang="ru-RU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гужтранспорт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населения и в течение пяти дней эвакуировал на подводах 1200 человек раненых, чем обеспечил разгрузку пяти госпиталей и своевременную их передислокацию в район реки Висла».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93" y="6464146"/>
            <a:ext cx="899880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академии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2" y="70932"/>
            <a:ext cx="772972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1" y="0"/>
            <a:ext cx="1217372" cy="1158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4261" y="154017"/>
            <a:ext cx="259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0861" y="5182539"/>
            <a:ext cx="33798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Гросман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Юлий Семенович 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Источник: Ученые Пермской государственной фармацевтической академии / под ред. Г.И. Олешко, К.Д. Потемкин. Пермь, 2007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" b="31921"/>
          <a:stretch/>
        </p:blipFill>
        <p:spPr bwMode="auto">
          <a:xfrm>
            <a:off x="1040731" y="1436467"/>
            <a:ext cx="2440150" cy="3710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259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66000"/>
                    </a14:imgEffect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36000"/>
              </a:schemeClr>
            </a:glow>
          </a:effectLst>
        </p:spPr>
      </p:pic>
      <p:pic>
        <p:nvPicPr>
          <p:cNvPr id="2" name="Рисунок 1" descr="staraya-bumaga-102.jpg"/>
          <p:cNvPicPr>
            <a:picLocks noChangeAspect="1"/>
          </p:cNvPicPr>
          <p:nvPr/>
        </p:nvPicPr>
        <p:blipFill>
          <a:blip r:embed="rId4"/>
          <a:srcRect l="48521" r="2663"/>
          <a:stretch>
            <a:fillRect/>
          </a:stretch>
        </p:blipFill>
        <p:spPr>
          <a:xfrm>
            <a:off x="4121494" y="985921"/>
            <a:ext cx="4714876" cy="547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https://rbsmi.ru/upload/iblock/833/8330d8b81aa0cfaf93b19636f884c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21494" y="985014"/>
            <a:ext cx="4714876" cy="590463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900" b="1" dirty="0" err="1">
                <a:latin typeface="Arial Black" pitchFamily="34" charset="0"/>
                <a:ea typeface="MS Mincho" pitchFamily="49" charset="-128"/>
              </a:rPr>
              <a:t>Бердинский</a:t>
            </a:r>
            <a:r>
              <a:rPr lang="ru-RU" sz="3900" b="1" dirty="0">
                <a:latin typeface="Arial Black" pitchFamily="34" charset="0"/>
                <a:ea typeface="MS Mincho" pitchFamily="49" charset="-128"/>
              </a:rPr>
              <a:t> </a:t>
            </a:r>
            <a:endParaRPr lang="ru-RU" sz="3900" b="1" dirty="0" smtClean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3900" b="1" dirty="0" smtClean="0">
                <a:latin typeface="Arial Black" pitchFamily="34" charset="0"/>
                <a:ea typeface="MS Mincho" pitchFamily="49" charset="-128"/>
              </a:rPr>
              <a:t>Иван </a:t>
            </a:r>
            <a:r>
              <a:rPr lang="ru-RU" sz="3900" b="1" dirty="0">
                <a:latin typeface="Arial Black" pitchFamily="34" charset="0"/>
                <a:ea typeface="MS Mincho" pitchFamily="49" charset="-128"/>
              </a:rPr>
              <a:t>Сергеевич</a:t>
            </a:r>
          </a:p>
          <a:p>
            <a:pPr marL="0" indent="0" algn="ctr">
              <a:buNone/>
            </a:pPr>
            <a:r>
              <a:rPr lang="ru-RU" sz="2400" b="1" dirty="0">
                <a:latin typeface="Arial Black" pitchFamily="34" charset="0"/>
                <a:ea typeface="MS Mincho" pitchFamily="49" charset="-128"/>
              </a:rPr>
              <a:t>Доцент кафедры органической </a:t>
            </a:r>
            <a:r>
              <a:rPr lang="ru-RU" sz="2400" b="1" dirty="0" smtClean="0">
                <a:latin typeface="Arial Black" pitchFamily="34" charset="0"/>
                <a:ea typeface="MS Mincho" pitchFamily="49" charset="-128"/>
              </a:rPr>
              <a:t>химии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500" b="1" dirty="0"/>
              <a:t>В сентябре 1941г. призван в ряды Красной Армии Сталинским РВК г. Молотова. </a:t>
            </a:r>
            <a:r>
              <a:rPr lang="ru-RU" sz="2500" b="1" dirty="0" smtClean="0"/>
              <a:t>Служил </a:t>
            </a:r>
            <a:r>
              <a:rPr lang="ru-RU" sz="2500" b="1" dirty="0"/>
              <a:t>начальником полевой химической лаборатории 20-й отдельной химической роты 162-й стрелковой Среднеазиатской Новгород-Северской Краснознаменной дивизии, в звании </a:t>
            </a:r>
            <a:r>
              <a:rPr lang="ru-RU" sz="2500" b="1" dirty="0" smtClean="0"/>
              <a:t>техник-лейтенант. В </a:t>
            </a:r>
            <a:r>
              <a:rPr lang="ru-RU" sz="2500" b="1" dirty="0"/>
              <a:t>1944г. руководил </a:t>
            </a:r>
            <a:r>
              <a:rPr lang="ru-RU" sz="2500" b="1" dirty="0" err="1"/>
              <a:t>спецхимразведкой</a:t>
            </a:r>
            <a:r>
              <a:rPr lang="ru-RU" sz="2500" b="1" dirty="0"/>
              <a:t>, в результате которой было захвачено несколько новых образцов химического вооружения, защиты, инструкций и наставлений по химической подготовке войск противника, что дало возможность установить характер ведения химической службы в войсках </a:t>
            </a:r>
            <a:r>
              <a:rPr lang="ru-RU" sz="2500" b="1" dirty="0" smtClean="0"/>
              <a:t>противника</a:t>
            </a:r>
            <a:endParaRPr lang="ru-RU" sz="25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93" y="6464146"/>
            <a:ext cx="899880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академии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2" y="70932"/>
            <a:ext cx="772972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1" y="0"/>
            <a:ext cx="1217372" cy="1158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4261" y="154017"/>
            <a:ext cx="259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0375" y="5157639"/>
            <a:ext cx="33798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Бердинский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Иван Сергеевич, 1940-е гг.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Вестник Пермского университета. Серия «Химия». Том 8, №3 (2018), С.260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764260" y="1312642"/>
            <a:ext cx="2799627" cy="370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623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66000"/>
                    </a14:imgEffect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36000"/>
              </a:schemeClr>
            </a:glow>
          </a:effectLst>
        </p:spPr>
      </p:pic>
      <p:pic>
        <p:nvPicPr>
          <p:cNvPr id="2" name="Рисунок 1" descr="staraya-bumaga-102.jpg"/>
          <p:cNvPicPr>
            <a:picLocks noChangeAspect="1"/>
          </p:cNvPicPr>
          <p:nvPr/>
        </p:nvPicPr>
        <p:blipFill>
          <a:blip r:embed="rId4"/>
          <a:srcRect l="48521" r="2663"/>
          <a:stretch>
            <a:fillRect/>
          </a:stretch>
        </p:blipFill>
        <p:spPr>
          <a:xfrm>
            <a:off x="4121494" y="1014717"/>
            <a:ext cx="4714876" cy="547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https://rbsmi.ru/upload/iblock/833/8330d8b81aa0cfaf93b19636f884c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21494" y="1412777"/>
            <a:ext cx="4714876" cy="547687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900" b="1" dirty="0">
                <a:latin typeface="Arial Black" pitchFamily="34" charset="0"/>
                <a:ea typeface="MS Mincho" pitchFamily="49" charset="-128"/>
              </a:rPr>
              <a:t>Кузнецов </a:t>
            </a:r>
            <a:r>
              <a:rPr lang="ru-RU" sz="3900" b="1" dirty="0" smtClean="0">
                <a:latin typeface="Arial Black" pitchFamily="34" charset="0"/>
                <a:ea typeface="MS Mincho" pitchFamily="49" charset="-128"/>
              </a:rPr>
              <a:t>Григорий </a:t>
            </a:r>
            <a:r>
              <a:rPr lang="ru-RU" sz="3900" b="1" dirty="0">
                <a:latin typeface="Arial Black" pitchFamily="34" charset="0"/>
                <a:ea typeface="MS Mincho" pitchFamily="49" charset="-128"/>
              </a:rPr>
              <a:t>Леонтьевич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Arial Black" pitchFamily="34" charset="0"/>
                <a:ea typeface="MS Mincho" pitchFamily="49" charset="-128"/>
              </a:rPr>
              <a:t>Доцент </a:t>
            </a:r>
            <a:r>
              <a:rPr lang="ru-RU" sz="2400" b="1" dirty="0">
                <a:latin typeface="Arial Black" pitchFamily="34" charset="0"/>
                <a:ea typeface="MS Mincho" pitchFamily="49" charset="-128"/>
              </a:rPr>
              <a:t>кафедры философии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600" b="1" dirty="0" smtClean="0"/>
              <a:t>В </a:t>
            </a:r>
            <a:r>
              <a:rPr lang="ru-RU" sz="2600" b="1" dirty="0"/>
              <a:t>феврале 1940 </a:t>
            </a:r>
            <a:r>
              <a:rPr lang="ru-RU" sz="2600" b="1" dirty="0" smtClean="0"/>
              <a:t>года был </a:t>
            </a:r>
            <a:r>
              <a:rPr lang="ru-RU" sz="2600" b="1" dirty="0"/>
              <a:t>зачислен воспитанником духового оркестра 271-ого стрелкового полка 17-ой стрелковой им. </a:t>
            </a:r>
            <a:r>
              <a:rPr lang="ru-RU" sz="2600" b="1" dirty="0"/>
              <a:t>Верховного Совета СССР дивизии Белорусского Особого военного округа, дислоцировавшегося в </a:t>
            </a:r>
            <a:r>
              <a:rPr lang="ru-RU" sz="2600" b="1" dirty="0" err="1"/>
              <a:t>Боровухе</a:t>
            </a:r>
            <a:r>
              <a:rPr lang="ru-RU" sz="2600" b="1" dirty="0"/>
              <a:t> - 1.</a:t>
            </a:r>
          </a:p>
          <a:p>
            <a:pPr marL="0" indent="0" algn="ctr">
              <a:buNone/>
            </a:pPr>
            <a:r>
              <a:rPr lang="ru-RU" sz="2600" b="1" dirty="0"/>
              <a:t>С февраля 1943 г. ушел в партизаны и до августа 1944 г. был бойцом, а затем ординарцем командира партизанского отряда № 4 Ф.П. Зырянова партизанской бригады «Октябрь», действовавшей на территории Витебской, </a:t>
            </a:r>
            <a:r>
              <a:rPr lang="ru-RU" sz="2600" b="1" dirty="0" err="1"/>
              <a:t>Вилейской</a:t>
            </a:r>
            <a:r>
              <a:rPr lang="ru-RU" sz="2600" b="1" dirty="0"/>
              <a:t>, а также Полоцкой </a:t>
            </a:r>
            <a:r>
              <a:rPr lang="ru-RU" sz="2600" b="1" dirty="0" smtClean="0"/>
              <a:t>областей</a:t>
            </a:r>
            <a:endParaRPr lang="ru-RU" sz="2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93" y="6464146"/>
            <a:ext cx="899880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академии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2" y="70932"/>
            <a:ext cx="772972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1" y="0"/>
            <a:ext cx="1217372" cy="1158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4261" y="154017"/>
            <a:ext cx="259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5575" y="5157639"/>
            <a:ext cx="3684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Кузнецов Григорий Леонтьевич, 1949 г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Кузнецов Г.Л. Сохранение памяти о Великой Победе – одно из направлений патриотической работы. Пермь, 2014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" b="30815"/>
          <a:stretch/>
        </p:blipFill>
        <p:spPr bwMode="auto">
          <a:xfrm>
            <a:off x="818172" y="1259436"/>
            <a:ext cx="2664296" cy="3807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086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66000"/>
                    </a14:imgEffect>
                    <a14:imgEffect>
                      <a14:brightnessContrast bright="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36000"/>
              </a:schemeClr>
            </a:glow>
          </a:effectLst>
        </p:spPr>
      </p:pic>
      <p:pic>
        <p:nvPicPr>
          <p:cNvPr id="2" name="Рисунок 1" descr="staraya-bumaga-102.jpg"/>
          <p:cNvPicPr>
            <a:picLocks noChangeAspect="1"/>
          </p:cNvPicPr>
          <p:nvPr/>
        </p:nvPicPr>
        <p:blipFill>
          <a:blip r:embed="rId4"/>
          <a:srcRect l="48521" r="2663"/>
          <a:stretch>
            <a:fillRect/>
          </a:stretch>
        </p:blipFill>
        <p:spPr>
          <a:xfrm>
            <a:off x="4121494" y="1014717"/>
            <a:ext cx="4714876" cy="547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utoShape 2" descr="https://rbsmi.ru/upload/iblock/833/8330d8b81aa0cfaf93b19636f884c8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21494" y="1158625"/>
            <a:ext cx="4714876" cy="51993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Arial Black" pitchFamily="34" charset="0"/>
                <a:ea typeface="MS Mincho" pitchFamily="49" charset="-128"/>
              </a:rPr>
              <a:t>Розенцвейг </a:t>
            </a:r>
            <a:endParaRPr lang="en-US" b="1" dirty="0" smtClean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b="1" dirty="0" err="1" smtClean="0">
                <a:latin typeface="Arial Black" pitchFamily="34" charset="0"/>
                <a:ea typeface="MS Mincho" pitchFamily="49" charset="-128"/>
              </a:rPr>
              <a:t>Пинхос</a:t>
            </a:r>
            <a:r>
              <a:rPr lang="ru-RU" b="1" dirty="0" smtClean="0">
                <a:latin typeface="Arial Black" pitchFamily="34" charset="0"/>
                <a:ea typeface="MS Mincho" pitchFamily="49" charset="-128"/>
              </a:rPr>
              <a:t> </a:t>
            </a:r>
            <a:r>
              <a:rPr lang="ru-RU" b="1" dirty="0" err="1">
                <a:latin typeface="Arial Black" pitchFamily="34" charset="0"/>
                <a:ea typeface="MS Mincho" pitchFamily="49" charset="-128"/>
              </a:rPr>
              <a:t>Эфраимович</a:t>
            </a:r>
            <a:endParaRPr lang="ru-RU" b="1" dirty="0">
              <a:latin typeface="Arial Black" pitchFamily="34" charset="0"/>
              <a:ea typeface="MS Mincho" pitchFamily="49" charset="-128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Arial Black" pitchFamily="34" charset="0"/>
                <a:ea typeface="MS Mincho" pitchFamily="49" charset="-128"/>
              </a:rPr>
              <a:t>Заведующий </a:t>
            </a:r>
            <a:r>
              <a:rPr lang="ru-RU" sz="2400" b="1" dirty="0">
                <a:latin typeface="Arial Black" pitchFamily="34" charset="0"/>
                <a:ea typeface="MS Mincho" pitchFamily="49" charset="-128"/>
              </a:rPr>
              <a:t>кафедрой технологии лекарственных </a:t>
            </a:r>
            <a:r>
              <a:rPr lang="ru-RU" sz="2500" b="1" dirty="0">
                <a:latin typeface="Arial Black" pitchFamily="34" charset="0"/>
                <a:ea typeface="MS Mincho" pitchFamily="49" charset="-128"/>
              </a:rPr>
              <a:t>форм</a:t>
            </a:r>
            <a:r>
              <a:rPr lang="en-US" sz="2500" b="1" dirty="0">
                <a:latin typeface="Arial Black" pitchFamily="34" charset="0"/>
                <a:ea typeface="MS Mincho" pitchFamily="49" charset="-128"/>
              </a:rPr>
              <a:t> </a:t>
            </a:r>
            <a:r>
              <a:rPr lang="ru-RU" sz="2500" b="1" dirty="0">
                <a:latin typeface="Arial Black" pitchFamily="34" charset="0"/>
                <a:ea typeface="MS Mincho" pitchFamily="49" charset="-128"/>
              </a:rPr>
              <a:t>(1951-1954гг.)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600" b="1" dirty="0" smtClean="0"/>
              <a:t> </a:t>
            </a:r>
            <a:r>
              <a:rPr lang="ru-RU" sz="2600" b="1" dirty="0"/>
              <a:t>22 июня 1941г. </a:t>
            </a:r>
            <a:r>
              <a:rPr lang="ru-RU" sz="2600" b="1" dirty="0"/>
              <a:t>был мобилизован на фронт, назначен сначала на должность помощника, а затем начальника отдела медицинского снабжения военно-санитарного управления </a:t>
            </a:r>
            <a:r>
              <a:rPr lang="ru-RU" sz="2600" b="1" dirty="0" smtClean="0"/>
              <a:t>фронта.</a:t>
            </a:r>
          </a:p>
          <a:p>
            <a:pPr marL="0" indent="0" algn="ctr">
              <a:buNone/>
            </a:pPr>
            <a:endParaRPr lang="ru-RU" sz="2600" b="1" dirty="0" smtClean="0"/>
          </a:p>
          <a:p>
            <a:pPr marL="0" indent="0" algn="ctr">
              <a:buNone/>
            </a:pP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«Несмотря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громадную оторванность основного склада, Павел </a:t>
            </a:r>
            <a:r>
              <a:rPr lang="ru-RU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Ефраимович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создания промежуточных баз и выделения складских летучек планомерно и своевременно обеспечил действующие части всем необходимым медицинским имуществом»</a:t>
            </a:r>
          </a:p>
          <a:p>
            <a:pPr marL="0" indent="0" algn="ctr">
              <a:buNone/>
            </a:pPr>
            <a:endParaRPr lang="ru-RU" sz="2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93" y="6464146"/>
            <a:ext cx="899880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6350" cap="flat" cmpd="sng" algn="ctr">
                  <a:solidFill>
                    <a:srgbClr val="AFABAB"/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Бессмертный полк Пермской фармацевтической академии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2" descr="Празднование 75-летия Победы в Великой Отечественной вой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82" y="70932"/>
            <a:ext cx="772972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1" y="0"/>
            <a:ext cx="1217372" cy="11586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64261" y="154017"/>
            <a:ext cx="2592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Пермская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фармацевтическая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академия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5575" y="5157639"/>
            <a:ext cx="3684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Розенцвейг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Пинхос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Эфраимович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1940-е гг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www.moypolk.ru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407"/>
          <a:stretch/>
        </p:blipFill>
        <p:spPr bwMode="auto">
          <a:xfrm>
            <a:off x="849662" y="1302773"/>
            <a:ext cx="2714226" cy="382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1920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937</Words>
  <Application>Microsoft Office PowerPoint</Application>
  <PresentationFormat>Экран (4:3)</PresentationFormat>
  <Paragraphs>117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MS Mincho</vt:lpstr>
      <vt:lpstr>Arial</vt:lpstr>
      <vt:lpstr>Arial Black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67</cp:revision>
  <dcterms:created xsi:type="dcterms:W3CDTF">2020-03-09T13:06:45Z</dcterms:created>
  <dcterms:modified xsi:type="dcterms:W3CDTF">2020-04-05T15:33:18Z</dcterms:modified>
</cp:coreProperties>
</file>